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521" r:id="rId2"/>
    <p:sldId id="638" r:id="rId3"/>
    <p:sldId id="625" r:id="rId4"/>
    <p:sldId id="645" r:id="rId5"/>
    <p:sldId id="646" r:id="rId6"/>
    <p:sldId id="640" r:id="rId7"/>
    <p:sldId id="643" r:id="rId8"/>
    <p:sldId id="647" r:id="rId9"/>
    <p:sldId id="408" r:id="rId1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FFFF"/>
    <a:srgbClr val="C0F4FB"/>
    <a:srgbClr val="FFE5F2"/>
    <a:srgbClr val="FFD1E8"/>
    <a:srgbClr val="FFC5E2"/>
    <a:srgbClr val="E5D1E3"/>
    <a:srgbClr val="E7F6FF"/>
    <a:srgbClr val="CCECFF"/>
    <a:srgbClr val="FFFFCC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91" autoAdjust="0"/>
    <p:restoredTop sz="80725" autoAdjust="0"/>
  </p:normalViewPr>
  <p:slideViewPr>
    <p:cSldViewPr>
      <p:cViewPr>
        <p:scale>
          <a:sx n="66" d="100"/>
          <a:sy n="66" d="100"/>
        </p:scale>
        <p:origin x="-197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408" y="-132"/>
      </p:cViewPr>
      <p:guideLst>
        <p:guide orient="horz" pos="3127"/>
        <p:guide orient="horz" pos="3132"/>
        <p:guide pos="214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BE169-9468-4390-874E-5CB7BC4B170F}" type="doc">
      <dgm:prSet loTypeId="urn:microsoft.com/office/officeart/2005/8/layout/arrow2" loCatId="process" qsTypeId="urn:microsoft.com/office/officeart/2005/8/quickstyle/3d2" qsCatId="3D" csTypeId="urn:microsoft.com/office/officeart/2005/8/colors/colorful4" csCatId="colorful" phldr="1"/>
      <dgm:spPr/>
    </dgm:pt>
    <dgm:pt modelId="{2ACD062B-5911-42B5-B704-D6512E5365AB}">
      <dgm:prSet phldrT="[Текст]"/>
      <dgm:spPr/>
      <dgm:t>
        <a:bodyPr/>
        <a:lstStyle/>
        <a:p>
          <a:endParaRPr lang="ru-RU" dirty="0"/>
        </a:p>
      </dgm:t>
    </dgm:pt>
    <dgm:pt modelId="{E42F4AB7-B8CB-424F-A1DC-FEE15ECD3349}" type="sibTrans" cxnId="{FD0AF0E1-B16F-42F5-8E5D-D9E244163886}">
      <dgm:prSet/>
      <dgm:spPr/>
      <dgm:t>
        <a:bodyPr/>
        <a:lstStyle/>
        <a:p>
          <a:endParaRPr lang="ru-RU"/>
        </a:p>
      </dgm:t>
    </dgm:pt>
    <dgm:pt modelId="{5A028210-8CFB-4837-BA1D-2F7E0AD3A3AF}" type="parTrans" cxnId="{FD0AF0E1-B16F-42F5-8E5D-D9E244163886}">
      <dgm:prSet/>
      <dgm:spPr/>
      <dgm:t>
        <a:bodyPr/>
        <a:lstStyle/>
        <a:p>
          <a:endParaRPr lang="ru-RU"/>
        </a:p>
      </dgm:t>
    </dgm:pt>
    <dgm:pt modelId="{D8B0C6BE-7D7C-43FC-A59D-E8392FC4EB63}">
      <dgm:prSet phldrT="[Текст]"/>
      <dgm:spPr/>
      <dgm:t>
        <a:bodyPr/>
        <a:lstStyle/>
        <a:p>
          <a:endParaRPr lang="ru-RU" dirty="0"/>
        </a:p>
      </dgm:t>
    </dgm:pt>
    <dgm:pt modelId="{1558C9C8-9FE2-4FA7-BF60-BC794D163CD4}" type="parTrans" cxnId="{E5C17A5D-C68D-480B-9B3C-C4A3BF300B2B}">
      <dgm:prSet/>
      <dgm:spPr/>
      <dgm:t>
        <a:bodyPr/>
        <a:lstStyle/>
        <a:p>
          <a:endParaRPr lang="ru-RU"/>
        </a:p>
      </dgm:t>
    </dgm:pt>
    <dgm:pt modelId="{D254C594-5753-4BA8-B58F-39CCB0392314}" type="sibTrans" cxnId="{E5C17A5D-C68D-480B-9B3C-C4A3BF300B2B}">
      <dgm:prSet/>
      <dgm:spPr/>
      <dgm:t>
        <a:bodyPr/>
        <a:lstStyle/>
        <a:p>
          <a:endParaRPr lang="ru-RU"/>
        </a:p>
      </dgm:t>
    </dgm:pt>
    <dgm:pt modelId="{A033BB8F-9C13-4C7E-AD5B-435579C19E59}">
      <dgm:prSet phldrT="[Текст]"/>
      <dgm:spPr/>
      <dgm:t>
        <a:bodyPr/>
        <a:lstStyle/>
        <a:p>
          <a:endParaRPr lang="ru-RU" dirty="0"/>
        </a:p>
      </dgm:t>
    </dgm:pt>
    <dgm:pt modelId="{5649BFF1-CB91-4637-90AF-A1C5C477D275}" type="parTrans" cxnId="{F72039C4-E2EE-4F13-97DF-26F53F510178}">
      <dgm:prSet/>
      <dgm:spPr/>
      <dgm:t>
        <a:bodyPr/>
        <a:lstStyle/>
        <a:p>
          <a:endParaRPr lang="ru-RU"/>
        </a:p>
      </dgm:t>
    </dgm:pt>
    <dgm:pt modelId="{78BAF712-0F75-4E1B-9C41-2D8F3FCB8100}" type="sibTrans" cxnId="{F72039C4-E2EE-4F13-97DF-26F53F510178}">
      <dgm:prSet/>
      <dgm:spPr/>
      <dgm:t>
        <a:bodyPr/>
        <a:lstStyle/>
        <a:p>
          <a:endParaRPr lang="ru-RU"/>
        </a:p>
      </dgm:t>
    </dgm:pt>
    <dgm:pt modelId="{386E1736-7239-446C-B9C3-5D9B34AD8EEB}">
      <dgm:prSet phldrT="[Текст]"/>
      <dgm:spPr/>
      <dgm:t>
        <a:bodyPr/>
        <a:lstStyle/>
        <a:p>
          <a:endParaRPr lang="ru-RU" dirty="0"/>
        </a:p>
      </dgm:t>
    </dgm:pt>
    <dgm:pt modelId="{B2470BEF-5168-416F-99CD-428BD36CD3F7}" type="parTrans" cxnId="{96B50CC1-A4BD-4F98-B5DE-286E05FDA6C2}">
      <dgm:prSet/>
      <dgm:spPr/>
      <dgm:t>
        <a:bodyPr/>
        <a:lstStyle/>
        <a:p>
          <a:endParaRPr lang="ru-RU"/>
        </a:p>
      </dgm:t>
    </dgm:pt>
    <dgm:pt modelId="{E206EF34-E765-4BDC-BB37-6F3FEA3A0B6A}" type="sibTrans" cxnId="{96B50CC1-A4BD-4F98-B5DE-286E05FDA6C2}">
      <dgm:prSet/>
      <dgm:spPr/>
      <dgm:t>
        <a:bodyPr/>
        <a:lstStyle/>
        <a:p>
          <a:endParaRPr lang="ru-RU"/>
        </a:p>
      </dgm:t>
    </dgm:pt>
    <dgm:pt modelId="{F34D62BF-680D-4314-AD31-13474AAF5207}" type="pres">
      <dgm:prSet presAssocID="{DCBBE169-9468-4390-874E-5CB7BC4B170F}" presName="arrowDiagram" presStyleCnt="0">
        <dgm:presLayoutVars>
          <dgm:chMax val="5"/>
          <dgm:dir/>
          <dgm:resizeHandles val="exact"/>
        </dgm:presLayoutVars>
      </dgm:prSet>
      <dgm:spPr/>
    </dgm:pt>
    <dgm:pt modelId="{2342C57B-BA77-4F9F-A14A-E5ED90C7BCC5}" type="pres">
      <dgm:prSet presAssocID="{DCBBE169-9468-4390-874E-5CB7BC4B170F}" presName="arrow" presStyleLbl="bgShp" presStyleIdx="0" presStyleCnt="1" custScaleX="108714"/>
      <dgm:spPr/>
    </dgm:pt>
    <dgm:pt modelId="{7828A8BC-C995-432E-B21D-EDC261C6BC78}" type="pres">
      <dgm:prSet presAssocID="{DCBBE169-9468-4390-874E-5CB7BC4B170F}" presName="arrowDiagram4" presStyleCnt="0"/>
      <dgm:spPr/>
    </dgm:pt>
    <dgm:pt modelId="{276FCB25-C20B-4BB4-A08B-91926BA7696C}" type="pres">
      <dgm:prSet presAssocID="{2ACD062B-5911-42B5-B704-D6512E5365AB}" presName="bullet4a" presStyleLbl="node1" presStyleIdx="0" presStyleCnt="4" custLinFactNeighborX="-65481" custLinFactNeighborY="-56189"/>
      <dgm:spPr/>
    </dgm:pt>
    <dgm:pt modelId="{FB6BC76B-15E2-449C-A0FE-9F10DA6F0F63}" type="pres">
      <dgm:prSet presAssocID="{2ACD062B-5911-42B5-B704-D6512E5365AB}" presName="textBox4a" presStyleLbl="revTx" presStyleIdx="0" presStyleCnt="4" custLinFactNeighborX="-15533" custLinFactNeighborY="-10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A0B89-2F6B-4171-BA64-B37F991E915A}" type="pres">
      <dgm:prSet presAssocID="{386E1736-7239-446C-B9C3-5D9B34AD8EEB}" presName="bullet4b" presStyleLbl="node1" presStyleIdx="1" presStyleCnt="4"/>
      <dgm:spPr/>
    </dgm:pt>
    <dgm:pt modelId="{64E6C7AE-DD02-49CE-8365-140414F247BA}" type="pres">
      <dgm:prSet presAssocID="{386E1736-7239-446C-B9C3-5D9B34AD8EEB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2A351-FC82-488C-8331-E8FD70F2E938}" type="pres">
      <dgm:prSet presAssocID="{A033BB8F-9C13-4C7E-AD5B-435579C19E59}" presName="bullet4c" presStyleLbl="node1" presStyleIdx="2" presStyleCnt="4"/>
      <dgm:spPr/>
    </dgm:pt>
    <dgm:pt modelId="{218C82E1-772A-4ACA-97A1-56A8775C8C94}" type="pres">
      <dgm:prSet presAssocID="{A033BB8F-9C13-4C7E-AD5B-435579C19E59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ECD25-D165-4DDD-A576-C6F91DE65459}" type="pres">
      <dgm:prSet presAssocID="{D8B0C6BE-7D7C-43FC-A59D-E8392FC4EB63}" presName="bullet4d" presStyleLbl="node1" presStyleIdx="3" presStyleCnt="4"/>
      <dgm:spPr/>
    </dgm:pt>
    <dgm:pt modelId="{5EBC3579-E006-4174-B2A3-8C2089AD7A2D}" type="pres">
      <dgm:prSet presAssocID="{D8B0C6BE-7D7C-43FC-A59D-E8392FC4EB63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0AF0E1-B16F-42F5-8E5D-D9E244163886}" srcId="{DCBBE169-9468-4390-874E-5CB7BC4B170F}" destId="{2ACD062B-5911-42B5-B704-D6512E5365AB}" srcOrd="0" destOrd="0" parTransId="{5A028210-8CFB-4837-BA1D-2F7E0AD3A3AF}" sibTransId="{E42F4AB7-B8CB-424F-A1DC-FEE15ECD3349}"/>
    <dgm:cxn modelId="{7924A4DD-B161-476B-846A-E31048F64610}" type="presOf" srcId="{A033BB8F-9C13-4C7E-AD5B-435579C19E59}" destId="{218C82E1-772A-4ACA-97A1-56A8775C8C94}" srcOrd="0" destOrd="0" presId="urn:microsoft.com/office/officeart/2005/8/layout/arrow2"/>
    <dgm:cxn modelId="{E5C17A5D-C68D-480B-9B3C-C4A3BF300B2B}" srcId="{DCBBE169-9468-4390-874E-5CB7BC4B170F}" destId="{D8B0C6BE-7D7C-43FC-A59D-E8392FC4EB63}" srcOrd="3" destOrd="0" parTransId="{1558C9C8-9FE2-4FA7-BF60-BC794D163CD4}" sibTransId="{D254C594-5753-4BA8-B58F-39CCB0392314}"/>
    <dgm:cxn modelId="{B70A7074-D2EF-41D8-8274-1977E85F39F8}" type="presOf" srcId="{D8B0C6BE-7D7C-43FC-A59D-E8392FC4EB63}" destId="{5EBC3579-E006-4174-B2A3-8C2089AD7A2D}" srcOrd="0" destOrd="0" presId="urn:microsoft.com/office/officeart/2005/8/layout/arrow2"/>
    <dgm:cxn modelId="{F72039C4-E2EE-4F13-97DF-26F53F510178}" srcId="{DCBBE169-9468-4390-874E-5CB7BC4B170F}" destId="{A033BB8F-9C13-4C7E-AD5B-435579C19E59}" srcOrd="2" destOrd="0" parTransId="{5649BFF1-CB91-4637-90AF-A1C5C477D275}" sibTransId="{78BAF712-0F75-4E1B-9C41-2D8F3FCB8100}"/>
    <dgm:cxn modelId="{FD396A24-A14C-4397-A0AF-D11C465885C9}" type="presOf" srcId="{DCBBE169-9468-4390-874E-5CB7BC4B170F}" destId="{F34D62BF-680D-4314-AD31-13474AAF5207}" srcOrd="0" destOrd="0" presId="urn:microsoft.com/office/officeart/2005/8/layout/arrow2"/>
    <dgm:cxn modelId="{4D7B4BAA-DCFC-4685-BE21-B4C9A2B61CFA}" type="presOf" srcId="{386E1736-7239-446C-B9C3-5D9B34AD8EEB}" destId="{64E6C7AE-DD02-49CE-8365-140414F247BA}" srcOrd="0" destOrd="0" presId="urn:microsoft.com/office/officeart/2005/8/layout/arrow2"/>
    <dgm:cxn modelId="{3B0C563A-A910-4F7F-834F-08F7D6D23AFD}" type="presOf" srcId="{2ACD062B-5911-42B5-B704-D6512E5365AB}" destId="{FB6BC76B-15E2-449C-A0FE-9F10DA6F0F63}" srcOrd="0" destOrd="0" presId="urn:microsoft.com/office/officeart/2005/8/layout/arrow2"/>
    <dgm:cxn modelId="{96B50CC1-A4BD-4F98-B5DE-286E05FDA6C2}" srcId="{DCBBE169-9468-4390-874E-5CB7BC4B170F}" destId="{386E1736-7239-446C-B9C3-5D9B34AD8EEB}" srcOrd="1" destOrd="0" parTransId="{B2470BEF-5168-416F-99CD-428BD36CD3F7}" sibTransId="{E206EF34-E765-4BDC-BB37-6F3FEA3A0B6A}"/>
    <dgm:cxn modelId="{339533A6-DABA-4F9F-8E3D-351D68246D99}" type="presParOf" srcId="{F34D62BF-680D-4314-AD31-13474AAF5207}" destId="{2342C57B-BA77-4F9F-A14A-E5ED90C7BCC5}" srcOrd="0" destOrd="0" presId="urn:microsoft.com/office/officeart/2005/8/layout/arrow2"/>
    <dgm:cxn modelId="{16B67431-2ACD-4CFB-B7AD-7FDB7DD0F25E}" type="presParOf" srcId="{F34D62BF-680D-4314-AD31-13474AAF5207}" destId="{7828A8BC-C995-432E-B21D-EDC261C6BC78}" srcOrd="1" destOrd="0" presId="urn:microsoft.com/office/officeart/2005/8/layout/arrow2"/>
    <dgm:cxn modelId="{E0CA7565-E441-4549-B0FB-7C57A2EE4704}" type="presParOf" srcId="{7828A8BC-C995-432E-B21D-EDC261C6BC78}" destId="{276FCB25-C20B-4BB4-A08B-91926BA7696C}" srcOrd="0" destOrd="0" presId="urn:microsoft.com/office/officeart/2005/8/layout/arrow2"/>
    <dgm:cxn modelId="{6BF36317-12C6-477C-A673-E86E7B69D2FC}" type="presParOf" srcId="{7828A8BC-C995-432E-B21D-EDC261C6BC78}" destId="{FB6BC76B-15E2-449C-A0FE-9F10DA6F0F63}" srcOrd="1" destOrd="0" presId="urn:microsoft.com/office/officeart/2005/8/layout/arrow2"/>
    <dgm:cxn modelId="{AFE22153-08E0-4D69-B711-85445ABED1C8}" type="presParOf" srcId="{7828A8BC-C995-432E-B21D-EDC261C6BC78}" destId="{371A0B89-2F6B-4171-BA64-B37F991E915A}" srcOrd="2" destOrd="0" presId="urn:microsoft.com/office/officeart/2005/8/layout/arrow2"/>
    <dgm:cxn modelId="{EB474080-97FF-497E-8A99-12AFA4859776}" type="presParOf" srcId="{7828A8BC-C995-432E-B21D-EDC261C6BC78}" destId="{64E6C7AE-DD02-49CE-8365-140414F247BA}" srcOrd="3" destOrd="0" presId="urn:microsoft.com/office/officeart/2005/8/layout/arrow2"/>
    <dgm:cxn modelId="{E0331CF4-369E-4FF0-99E8-A88309D899D2}" type="presParOf" srcId="{7828A8BC-C995-432E-B21D-EDC261C6BC78}" destId="{8A52A351-FC82-488C-8331-E8FD70F2E938}" srcOrd="4" destOrd="0" presId="urn:microsoft.com/office/officeart/2005/8/layout/arrow2"/>
    <dgm:cxn modelId="{7ABABE8E-9311-4E24-BB86-DAC0764440FD}" type="presParOf" srcId="{7828A8BC-C995-432E-B21D-EDC261C6BC78}" destId="{218C82E1-772A-4ACA-97A1-56A8775C8C94}" srcOrd="5" destOrd="0" presId="urn:microsoft.com/office/officeart/2005/8/layout/arrow2"/>
    <dgm:cxn modelId="{C479FF8E-6B50-4B33-AA72-C9E540FC42E7}" type="presParOf" srcId="{7828A8BC-C995-432E-B21D-EDC261C6BC78}" destId="{6E2ECD25-D165-4DDD-A576-C6F91DE65459}" srcOrd="6" destOrd="0" presId="urn:microsoft.com/office/officeart/2005/8/layout/arrow2"/>
    <dgm:cxn modelId="{3C322BF5-33A1-4833-B27D-48B8C5D8F87D}" type="presParOf" srcId="{7828A8BC-C995-432E-B21D-EDC261C6BC78}" destId="{5EBC3579-E006-4174-B2A3-8C2089AD7A2D}" srcOrd="7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42C57B-BA77-4F9F-A14A-E5ED90C7BCC5}">
      <dsp:nvSpPr>
        <dsp:cNvPr id="0" name=""/>
        <dsp:cNvSpPr/>
      </dsp:nvSpPr>
      <dsp:spPr>
        <a:xfrm>
          <a:off x="288035" y="0"/>
          <a:ext cx="8316408" cy="4781128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76FCB25-C20B-4BB4-A08B-91926BA7696C}">
      <dsp:nvSpPr>
        <dsp:cNvPr id="0" name=""/>
        <dsp:cNvSpPr/>
      </dsp:nvSpPr>
      <dsp:spPr>
        <a:xfrm>
          <a:off x="1259632" y="3456384"/>
          <a:ext cx="175945" cy="17594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6BC76B-15E2-449C-A0FE-9F10DA6F0F63}">
      <dsp:nvSpPr>
        <dsp:cNvPr id="0" name=""/>
        <dsp:cNvSpPr/>
      </dsp:nvSpPr>
      <dsp:spPr>
        <a:xfrm>
          <a:off x="1259626" y="3528393"/>
          <a:ext cx="1308116" cy="1137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230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259626" y="3528393"/>
        <a:ext cx="1308116" cy="1137908"/>
      </dsp:txXfrm>
    </dsp:sp>
    <dsp:sp modelId="{371A0B89-2F6B-4171-BA64-B37F991E915A}">
      <dsp:nvSpPr>
        <dsp:cNvPr id="0" name=""/>
        <dsp:cNvSpPr/>
      </dsp:nvSpPr>
      <dsp:spPr>
        <a:xfrm>
          <a:off x="2617936" y="2443156"/>
          <a:ext cx="305992" cy="305992"/>
        </a:xfrm>
        <a:prstGeom prst="ellipse">
          <a:avLst/>
        </a:prstGeom>
        <a:gradFill rotWithShape="0">
          <a:gsLst>
            <a:gs pos="0">
              <a:schemeClr val="accent4">
                <a:hueOff val="-5628291"/>
                <a:satOff val="14385"/>
                <a:lumOff val="-143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5628291"/>
                <a:satOff val="14385"/>
                <a:lumOff val="-143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E6C7AE-DD02-49CE-8365-140414F247BA}">
      <dsp:nvSpPr>
        <dsp:cNvPr id="0" name=""/>
        <dsp:cNvSpPr/>
      </dsp:nvSpPr>
      <dsp:spPr>
        <a:xfrm>
          <a:off x="2770932" y="2596152"/>
          <a:ext cx="1606459" cy="2184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13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2770932" y="2596152"/>
        <a:ext cx="1606459" cy="2184975"/>
      </dsp:txXfrm>
    </dsp:sp>
    <dsp:sp modelId="{8A52A351-FC82-488C-8331-E8FD70F2E938}">
      <dsp:nvSpPr>
        <dsp:cNvPr id="0" name=""/>
        <dsp:cNvSpPr/>
      </dsp:nvSpPr>
      <dsp:spPr>
        <a:xfrm>
          <a:off x="4205271" y="1623671"/>
          <a:ext cx="405439" cy="405439"/>
        </a:xfrm>
        <a:prstGeom prst="ellipse">
          <a:avLst/>
        </a:prstGeom>
        <a:gradFill rotWithShape="0">
          <a:gsLst>
            <a:gs pos="0">
              <a:schemeClr val="accent4">
                <a:hueOff val="-11256583"/>
                <a:satOff val="28769"/>
                <a:lumOff val="-287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1256583"/>
                <a:satOff val="28769"/>
                <a:lumOff val="-287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8C82E1-772A-4ACA-97A1-56A8775C8C94}">
      <dsp:nvSpPr>
        <dsp:cNvPr id="0" name=""/>
        <dsp:cNvSpPr/>
      </dsp:nvSpPr>
      <dsp:spPr>
        <a:xfrm>
          <a:off x="4407990" y="1826390"/>
          <a:ext cx="1606459" cy="2954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834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4407990" y="1826390"/>
        <a:ext cx="1606459" cy="2954737"/>
      </dsp:txXfrm>
    </dsp:sp>
    <dsp:sp modelId="{6E2ECD25-D165-4DDD-A576-C6F91DE65459}">
      <dsp:nvSpPr>
        <dsp:cNvPr id="0" name=""/>
        <dsp:cNvSpPr/>
      </dsp:nvSpPr>
      <dsp:spPr>
        <a:xfrm>
          <a:off x="5934127" y="1081491"/>
          <a:ext cx="543136" cy="543136"/>
        </a:xfrm>
        <a:prstGeom prst="ellipse">
          <a:avLst/>
        </a:prstGeom>
        <a:gradFill rotWithShape="0">
          <a:gsLst>
            <a:gs pos="0">
              <a:schemeClr val="accent4">
                <a:hueOff val="-16884873"/>
                <a:satOff val="43154"/>
                <a:lumOff val="-431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6884873"/>
                <a:satOff val="43154"/>
                <a:lumOff val="-431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BC3579-E006-4174-B2A3-8C2089AD7A2D}">
      <dsp:nvSpPr>
        <dsp:cNvPr id="0" name=""/>
        <dsp:cNvSpPr/>
      </dsp:nvSpPr>
      <dsp:spPr>
        <a:xfrm>
          <a:off x="6205695" y="1353059"/>
          <a:ext cx="1606459" cy="3428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7797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6205695" y="1353059"/>
        <a:ext cx="1606459" cy="3428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695E72F-0004-4388-8F4C-67C84D032F8E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8FB6598B-7D94-43FB-9FBF-632D67C5C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0374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6650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6650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50533E26-8204-4D51-B717-5676376E12D2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139"/>
            <a:ext cx="5408930" cy="4474607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277"/>
            <a:ext cx="2929837" cy="496650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4277"/>
            <a:ext cx="2929837" cy="496650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B544D9F5-3676-48A6-B5DF-3F4DF11234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16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3763" y="746125"/>
            <a:ext cx="4973637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4D9F5-3676-48A6-B5DF-3F4DF112341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458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38BB1-68B8-42DE-A05C-0BE986863885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227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6F68-60BC-4676-995C-87ED6E5327EC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990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2D0E-1E20-4718-872F-9C68F60DD278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522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672FB-9A1B-41F9-A5EE-A5876B323006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612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EF54-16D7-4757-B381-35B15068AD04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387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DF56-92D7-4FD6-A59C-0FA17AC0E33C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843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5552-95B6-4D7F-A1AB-7F395FF7E3EF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603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ED40-BCEA-4880-AC04-333088B79CEE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175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6B681-64C0-443B-B588-260C2221CCD7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120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093F-0534-4A84-A5C6-C09188AF96AA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83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855E-7EBE-4BC6-A9E5-3A9C9A1015C3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199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 userDrawn="1"/>
        </p:nvCxnSpPr>
        <p:spPr>
          <a:xfrm flipH="1">
            <a:off x="0" y="116632"/>
            <a:ext cx="9144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5496" y="0"/>
            <a:ext cx="0" cy="68580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44624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27E2A-11A8-4760-AB90-6EB2A6DEEB7C}" type="datetime1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Изображение 6" descr="logo_fs_rzn.jpe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11560" cy="952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315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 txBox="1">
            <a:spLocks/>
          </p:cNvSpPr>
          <p:nvPr/>
        </p:nvSpPr>
        <p:spPr>
          <a:xfrm>
            <a:off x="323528" y="260648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rgbClr val="59B0B9">
                    <a:lumMod val="50000"/>
                  </a:srgbClr>
                </a:solidFill>
                <a:cs typeface="Arial" pitchFamily="34" charset="0"/>
              </a:rPr>
              <a:t>Территориальный орган  Федеральной службы </a:t>
            </a:r>
          </a:p>
          <a:p>
            <a:pPr algn="ctr"/>
            <a:r>
              <a:rPr lang="ru-RU" b="1" dirty="0" smtClean="0">
                <a:solidFill>
                  <a:srgbClr val="59B0B9">
                    <a:lumMod val="50000"/>
                  </a:srgbClr>
                </a:solidFill>
                <a:cs typeface="Arial" pitchFamily="34" charset="0"/>
              </a:rPr>
              <a:t>по </a:t>
            </a:r>
            <a:r>
              <a:rPr lang="ru-RU" b="1" dirty="0">
                <a:solidFill>
                  <a:srgbClr val="59B0B9">
                    <a:lumMod val="50000"/>
                  </a:srgbClr>
                </a:solidFill>
                <a:cs typeface="Arial" pitchFamily="34" charset="0"/>
              </a:rPr>
              <a:t>надзору в сфере </a:t>
            </a:r>
            <a:r>
              <a:rPr lang="ru-RU" b="1" dirty="0" smtClean="0">
                <a:solidFill>
                  <a:srgbClr val="59B0B9">
                    <a:lumMod val="50000"/>
                  </a:srgbClr>
                </a:solidFill>
                <a:cs typeface="Arial" pitchFamily="34" charset="0"/>
              </a:rPr>
              <a:t>здравоохранения по Рязанской области</a:t>
            </a:r>
            <a:endParaRPr lang="ru-RU" b="1" dirty="0">
              <a:solidFill>
                <a:srgbClr val="59B0B9">
                  <a:lumMod val="50000"/>
                </a:srgbClr>
              </a:solidFill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916832"/>
            <a:ext cx="76938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Beast vs SpreadTall" pitchFamily="34" charset="0"/>
              </a:rPr>
              <a:t>Внедрение автоматизированной системы мониторинга движения лекарственных препаратов от производителя до конечного потребителя. </a:t>
            </a:r>
          </a:p>
          <a:p>
            <a:pPr algn="ctr"/>
            <a:endParaRPr lang="ru-RU" sz="4000" b="1" dirty="0">
              <a:solidFill>
                <a:srgbClr val="FF0000"/>
              </a:solidFill>
              <a:latin typeface="Beast vs SpreadTall" pitchFamily="34" charset="0"/>
            </a:endParaRPr>
          </a:p>
          <a:p>
            <a:pPr algn="r"/>
            <a:r>
              <a:rPr lang="ru-RU" sz="2400" b="1" dirty="0" err="1" smtClean="0">
                <a:solidFill>
                  <a:srgbClr val="002060"/>
                </a:solidFill>
                <a:latin typeface="Beast vs SpreadTall" pitchFamily="34" charset="0"/>
              </a:rPr>
              <a:t>Скакунова</a:t>
            </a:r>
            <a:r>
              <a:rPr lang="ru-RU" sz="2400" b="1" dirty="0" smtClean="0">
                <a:solidFill>
                  <a:srgbClr val="002060"/>
                </a:solidFill>
                <a:latin typeface="Beast vs SpreadTall" pitchFamily="34" charset="0"/>
              </a:rPr>
              <a:t> Н.Н.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Beast vs SpreadTall" pitchFamily="34" charset="0"/>
              </a:rPr>
              <a:t>начальник </a:t>
            </a:r>
            <a:r>
              <a:rPr lang="ru-RU" sz="2400" dirty="0">
                <a:solidFill>
                  <a:srgbClr val="002060"/>
                </a:solidFill>
                <a:latin typeface="Beast vs SpreadTall" pitchFamily="34" charset="0"/>
              </a:rPr>
              <a:t>отдела контроля и надзора фармацевтической </a:t>
            </a:r>
            <a:r>
              <a:rPr lang="ru-RU" sz="2400" dirty="0" smtClean="0">
                <a:solidFill>
                  <a:srgbClr val="002060"/>
                </a:solidFill>
                <a:latin typeface="Beast vs SpreadTall" pitchFamily="34" charset="0"/>
              </a:rPr>
              <a:t>деятельности</a:t>
            </a:r>
            <a:endParaRPr lang="ru-RU" sz="2400" dirty="0">
              <a:solidFill>
                <a:srgbClr val="002060"/>
              </a:solidFill>
              <a:latin typeface="Beast vs SpreadTal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46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Перечня поручений Президента Российской Федерации по итогам совещания с членами Правительства Российской Федерации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04.02.2015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приоритетного проекта «Внедрение автоматизированной системы мониторинга движения лекарственных препаратов от производителя до конечного потребителя для защиты населения от фальсифицированных лекарственных препаратов и оперативного выведения из оборота контрафактных и недоброкачественных препаратов» утвержден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президиумом Совета при Президенте Российской Федерации по стратегическому развитию и приоритетным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проектам  25 октября 2016 г. </a:t>
            </a:r>
          </a:p>
          <a:p>
            <a:pPr marL="0" indent="0"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Постановление Правительства Российской Федерации от 24 января 2017 г. № 62 «О проведении эксперимента по маркировке контрольными (идентификационными) знаками и мониторингу за оборотом отдельных видов лекарственных препаратов для медицинского применения»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Ключевые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 Минздрав России, Росздравнадзор, ФНС, Минпромторг России, Минфин России,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Минкомсвязь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896" y="274637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и организационные основы </a:t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внедрения автоматизированной системы мониторинга движения лекарственных препаратов </a:t>
            </a:r>
          </a:p>
        </p:txBody>
      </p:sp>
    </p:spTree>
    <p:extLst>
      <p:ext uri="{BB962C8B-B14F-4D97-AF65-F5344CB8AC3E}">
        <p14:creationId xmlns="" xmlns:p14="http://schemas.microsoft.com/office/powerpoint/2010/main" val="160956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00042"/>
            <a:ext cx="8229600" cy="537723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приоритетного проекта в соответствии с постановлением Правительства Российской Федерации от 24 января 2017 г. № 62 «О проведении эксперимента по маркировке контрольными (идентификационными) знаками и мониторингу за оборотом отдельных видов лекарственных препаратов для медицинского применения» на территории Российской Федерации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01.02.2017 по 31.12.2017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по маркировке контрольными (идентификационными) знаками и мониторингу за оборотом отдельных видов лекарственных препаратов для медицинского применения.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388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43533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маркировки лекарственных препаратов контрольными (идентификационными)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знаками: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противодействие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производству, ввозу, обороту, недобросовестной конкуренции в сфере оборота лекарственных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 на территории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</a:t>
            </a:r>
          </a:p>
          <a:p>
            <a:pPr marL="0" indent="0"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стандартизация унификация процедур учета поставок и распределения лекарственных препаратов, в том числе закупаемых для государственных нужд.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78904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целями эксперимента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эффективности и результативности разрабатываемой системы контроля;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изменений, которые необходимо внести в нормативные правовые акты Российской Федерации;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технических возможностей информационной системы.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388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609503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Минздравом России 28.02.2017 утверждены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проведения эксперимента, которыми установлены: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а) состав информации, включаемый в КИЗ, и правила его нанесения;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б) требования к оборудованию, используемому для нанесения и считывания кодов;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в) требования к информационной системе;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г) порядок передачи и обмена информацией;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д) порядок взаимодействия информационной системы с имеющимися ресурсами;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е) порядок подачи заявки на участие в эксперименте и регистрации участников эксперимента в ИС «Маркировка»;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ж) порядок взаимодействия участников эксперимента, включая перечень и порядок внесения информации в систему и др.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144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7853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свыше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фармацевтических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производителей; </a:t>
            </a:r>
          </a:p>
          <a:p>
            <a:pPr marL="0" indent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дистрибьюторов; </a:t>
            </a:r>
          </a:p>
          <a:p>
            <a:pPr marL="0" indent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больше 300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и аптечных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Участники расположены в десяти субъектах  Российской Федерации (Москва, Московская область, Санкт-Петербург, Калужская область, Самарская область, Смоленская область, Нижегородская область, Республика  Башкортостан, Новгородская область, Белгородская область). 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76672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эксперимента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8358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эксперименте участвуют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Ацеллбия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Авегра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Гертикард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Брилинта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Бипрол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Амлотон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Тагиста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Кардионат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Мельдоний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Флидарин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Кеторолак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Омепразол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Заведос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Кадуэт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Спирива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Респимат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«Бактериофаг»,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Рекогнан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Эксиджад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Циклоспорин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Сандиммун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Неорал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Пирацетам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Феррум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Амлодипин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Сандоз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Лозарел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Селлсепт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Авастин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концентрат»,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Герцептин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Калетра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Энплейт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Кагоцел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Финголимод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Несклер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Абиратерон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Кетопрофен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Адваграф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Програф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Рибомустин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Микамин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Вальдоксан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Улькавис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Полиоксидоний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Метформин-Рихтер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Дими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a»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Диане-35», «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Эксиджал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32656"/>
            <a:ext cx="4049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898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889248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671191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31.12.2018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653136"/>
            <a:ext cx="1664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31.03.2018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2996952"/>
            <a:ext cx="1664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30.06.2018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356992"/>
            <a:ext cx="1664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30.09.2018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Этапность внедрения маркировки КИЗ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1640" y="5013176"/>
            <a:ext cx="5436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препараты, предназначенные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(7 ВЗН)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1844824"/>
            <a:ext cx="244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препараты, имеющие стоимость </a:t>
            </a:r>
          </a:p>
          <a:p>
            <a:pPr algn="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свыше 500 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44008" y="3717032"/>
            <a:ext cx="295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препараты, имеющие стоимость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свыше 100 руб.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1124744"/>
            <a:ext cx="3290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выпускаемые в обращение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204864"/>
            <a:ext cx="9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-24098" y="378904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info@reg62.roszdravnadzor</a:t>
            </a:r>
            <a:r>
              <a:rPr 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.ru</a:t>
            </a: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7721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14048</TotalTime>
  <Words>326</Words>
  <Application>Microsoft Office PowerPoint</Application>
  <PresentationFormat>Экран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Нормативные и организационные основы  разработки и внедрения автоматизированной системы мониторинга движения лекарственных препаратов </vt:lpstr>
      <vt:lpstr>Слайд 3</vt:lpstr>
      <vt:lpstr>Слайд 4</vt:lpstr>
      <vt:lpstr>Слайд 5</vt:lpstr>
      <vt:lpstr>Слайд 6</vt:lpstr>
      <vt:lpstr>Слайд 7</vt:lpstr>
      <vt:lpstr>Этапность внедрения маркировки КИЗ в 2018 году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Корочкин Александр Викторович</dc:creator>
  <cp:lastModifiedBy>Ирина</cp:lastModifiedBy>
  <cp:revision>1230</cp:revision>
  <cp:lastPrinted>2016-06-21T13:15:07Z</cp:lastPrinted>
  <dcterms:created xsi:type="dcterms:W3CDTF">2012-08-31T09:55:51Z</dcterms:created>
  <dcterms:modified xsi:type="dcterms:W3CDTF">2017-11-07T19:13:55Z</dcterms:modified>
</cp:coreProperties>
</file>